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3"/>
  </p:notesMasterIdLst>
  <p:sldIdLst>
    <p:sldId id="256" r:id="rId2"/>
    <p:sldId id="362" r:id="rId3"/>
    <p:sldId id="331" r:id="rId4"/>
    <p:sldId id="383" r:id="rId5"/>
    <p:sldId id="366" r:id="rId6"/>
    <p:sldId id="367" r:id="rId7"/>
    <p:sldId id="368" r:id="rId8"/>
    <p:sldId id="371" r:id="rId9"/>
    <p:sldId id="379" r:id="rId10"/>
    <p:sldId id="354" r:id="rId11"/>
    <p:sldId id="296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83FE9"/>
    <a:srgbClr val="BB51BB"/>
    <a:srgbClr val="B687DD"/>
    <a:srgbClr val="EDF7FD"/>
    <a:srgbClr val="DC303C"/>
    <a:srgbClr val="F19437"/>
    <a:srgbClr val="64BA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317" autoAdjust="0"/>
  </p:normalViewPr>
  <p:slideViewPr>
    <p:cSldViewPr>
      <p:cViewPr>
        <p:scale>
          <a:sx n="89" d="100"/>
          <a:sy n="89" d="100"/>
        </p:scale>
        <p:origin x="-1258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505149004997767E-2"/>
          <c:y val="9.1394710004276736E-2"/>
          <c:w val="0.96680514094983871"/>
          <c:h val="0.73271601638319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c:spPr>
          <c:invertIfNegative val="0"/>
          <c:dLbls>
            <c:dLbl>
              <c:idx val="0"/>
              <c:layout>
                <c:manualLayout>
                  <c:x val="-4.5265716886583596E-3"/>
                  <c:y val="1.30563871434681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7.83383228608086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0</c:formatCode>
                <c:ptCount val="2"/>
                <c:pt idx="0">
                  <c:v>57496</c:v>
                </c:pt>
                <c:pt idx="1">
                  <c:v>53895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Расходы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dLbl>
              <c:idx val="0"/>
              <c:layout>
                <c:manualLayout>
                  <c:x val="3.0177144591055733E-3"/>
                  <c:y val="1.56676645721617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20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0</c:formatCode>
                <c:ptCount val="2"/>
                <c:pt idx="0">
                  <c:v>70246</c:v>
                </c:pt>
                <c:pt idx="1">
                  <c:v>67938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8754688"/>
        <c:axId val="348756224"/>
      </c:barChart>
      <c:catAx>
        <c:axId val="3487546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348756224"/>
        <c:crosses val="autoZero"/>
        <c:auto val="1"/>
        <c:lblAlgn val="ctr"/>
        <c:lblOffset val="100"/>
        <c:noMultiLvlLbl val="0"/>
      </c:catAx>
      <c:valAx>
        <c:axId val="348756224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34875468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0"/>
    <c:plotArea>
      <c:layout>
        <c:manualLayout>
          <c:layoutTarget val="inner"/>
          <c:xMode val="edge"/>
          <c:yMode val="edge"/>
          <c:x val="6.2325021872265966E-4"/>
          <c:y val="0"/>
          <c:w val="0.65363090551181102"/>
          <c:h val="0.92193922897455838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Лист1!$A$5</c:f>
              <c:strCache>
                <c:ptCount val="1"/>
                <c:pt idx="0">
                  <c:v>Прочие безвозмездные поступления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Лист1!$B$5:$C$5</c:f>
              <c:numCache>
                <c:formatCode>#,##0</c:formatCode>
                <c:ptCount val="2"/>
                <c:pt idx="0">
                  <c:v>582.12</c:v>
                </c:pt>
                <c:pt idx="1">
                  <c:v>-1609.17</c:v>
                </c:pt>
              </c:numCache>
            </c:numRef>
          </c:val>
        </c:ser>
        <c:ser>
          <c:idx val="3"/>
          <c:order val="1"/>
          <c:tx>
            <c:strRef>
              <c:f>Лист1!$A$4</c:f>
              <c:strCache>
                <c:ptCount val="1"/>
                <c:pt idx="0">
                  <c:v>Субсидии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Лист1!$B$4:$C$4</c:f>
              <c:numCache>
                <c:formatCode>#,##0</c:formatCode>
                <c:ptCount val="2"/>
                <c:pt idx="0">
                  <c:v>5603.51</c:v>
                </c:pt>
                <c:pt idx="1">
                  <c:v>2253.42</c:v>
                </c:pt>
              </c:numCache>
            </c:numRef>
          </c:val>
        </c:ser>
        <c:ser>
          <c:idx val="1"/>
          <c:order val="2"/>
          <c:tx>
            <c:strRef>
              <c:f>Лист1!$A$3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1.3888888888888909E-3"/>
                  <c:y val="3.515284016061709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"/>
                  <c:y val="-4.727437692108287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7777777777777835E-3"/>
                  <c:y val="-1.0938348367963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8.75067869437117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3888888888888909E-3"/>
                  <c:y val="-1.31260180415567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Лист1!$B$3:$C$3</c:f>
              <c:numCache>
                <c:formatCode>#,##0</c:formatCode>
                <c:ptCount val="2"/>
                <c:pt idx="0">
                  <c:v>2694.2</c:v>
                </c:pt>
                <c:pt idx="1">
                  <c:v>2722.1</c:v>
                </c:pt>
              </c:numCache>
            </c:numRef>
          </c:val>
        </c:ser>
        <c:ser>
          <c:idx val="2"/>
          <c:order val="3"/>
          <c:tx>
            <c:strRef>
              <c:f>Лист1!$A$2</c:f>
              <c:strCache>
                <c:ptCount val="1"/>
                <c:pt idx="0">
                  <c:v>Налоговые и неналоговые доходы 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Лист1!$B$1:$C$1</c:f>
              <c:strCache>
                <c:ptCount val="2"/>
                <c:pt idx="0">
                  <c:v>2021 год</c:v>
                </c:pt>
                <c:pt idx="1">
                  <c:v>2022 год</c:v>
                </c:pt>
              </c:strCache>
            </c:strRef>
          </c:cat>
          <c:val>
            <c:numRef>
              <c:f>Лист1!$B$2:$C$2</c:f>
              <c:numCache>
                <c:formatCode>#,##0</c:formatCode>
                <c:ptCount val="2"/>
                <c:pt idx="0">
                  <c:v>48616.56</c:v>
                </c:pt>
                <c:pt idx="1">
                  <c:v>50528.95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0"/>
        <c:overlap val="100"/>
        <c:axId val="349069312"/>
        <c:axId val="349070848"/>
      </c:barChart>
      <c:catAx>
        <c:axId val="34906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349070848"/>
        <c:crosses val="autoZero"/>
        <c:auto val="1"/>
        <c:lblAlgn val="ctr"/>
        <c:lblOffset val="100"/>
        <c:tickLblSkip val="1"/>
        <c:noMultiLvlLbl val="0"/>
      </c:catAx>
      <c:valAx>
        <c:axId val="34907084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" sourceLinked="0"/>
        <c:majorTickMark val="out"/>
        <c:minorTickMark val="none"/>
        <c:tickLblPos val="none"/>
        <c:crossAx val="349069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083333333333328"/>
          <c:y val="0.20398979361770261"/>
          <c:w val="0.30138888888888887"/>
          <c:h val="0.57511828751053806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242071231106955E-3"/>
          <c:y val="0.38007119579306003"/>
          <c:w val="0.67331667944316553"/>
          <c:h val="0.54004763359626717"/>
        </c:manualLayout>
      </c:layout>
      <c:lineChart>
        <c:grouping val="standard"/>
        <c:varyColors val="0"/>
        <c:ser>
          <c:idx val="1"/>
          <c:order val="0"/>
          <c:tx>
            <c:strRef>
              <c:f>Лист1!$C$1</c:f>
              <c:strCache>
                <c:ptCount val="1"/>
                <c:pt idx="0">
                  <c:v>Доходы всего</c:v>
                </c:pt>
              </c:strCache>
            </c:strRef>
          </c:tx>
          <c:spPr>
            <a:ln w="34925">
              <a:solidFill>
                <a:srgbClr val="142DAC"/>
              </a:solidFill>
            </a:ln>
          </c:spPr>
          <c:marker>
            <c:symbol val="square"/>
            <c:size val="7"/>
            <c:spPr>
              <a:solidFill>
                <a:srgbClr val="142DAC"/>
              </a:solidFill>
              <a:ln>
                <a:solidFill>
                  <a:srgbClr val="142DAC"/>
                </a:solidFill>
                <a:tailEnd type="stealth"/>
              </a:ln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63500" h="25400"/>
              </a:sp3d>
            </c:spPr>
          </c:marker>
          <c:dLbls>
            <c:dLbl>
              <c:idx val="0"/>
              <c:layout>
                <c:manualLayout>
                  <c:x val="-4.3381417680004052E-2"/>
                  <c:y val="-0.1344786921823501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2344296318259415E-2"/>
                  <c:y val="-2.914411128912598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4664812401479478E-2"/>
                  <c:y val="-3.3411479683804812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txPr>
              <a:bodyPr/>
              <a:lstStyle/>
              <a:p>
                <a:pPr>
                  <a:defRPr sz="1600" b="1">
                    <a:solidFill>
                      <a:srgbClr val="002060"/>
                    </a:solidFill>
                    <a:latin typeface="Trebuchet MS" panose="020B0603020202020204" pitchFamily="34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Лист1!$B$2:$B$3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Лист1!$C$2:$C$3</c:f>
              <c:numCache>
                <c:formatCode>#,##0</c:formatCode>
                <c:ptCount val="2"/>
                <c:pt idx="0">
                  <c:v>57496.38</c:v>
                </c:pt>
                <c:pt idx="1">
                  <c:v>53895.32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49105152"/>
        <c:axId val="349192960"/>
      </c:lineChart>
      <c:catAx>
        <c:axId val="3491051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349192960"/>
        <c:crosses val="autoZero"/>
        <c:auto val="1"/>
        <c:lblAlgn val="ctr"/>
        <c:lblOffset val="100"/>
        <c:noMultiLvlLbl val="0"/>
      </c:catAx>
      <c:valAx>
        <c:axId val="349192960"/>
        <c:scaling>
          <c:orientation val="minMax"/>
          <c:min val="0"/>
        </c:scaling>
        <c:delete val="1"/>
        <c:axPos val="l"/>
        <c:numFmt formatCode="#,##0" sourceLinked="0"/>
        <c:majorTickMark val="out"/>
        <c:minorTickMark val="none"/>
        <c:tickLblPos val="none"/>
        <c:crossAx val="349105152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0.68885210170423994"/>
          <c:y val="0.37534718364626152"/>
          <c:w val="0.25242177541793942"/>
          <c:h val="0.15008188141427625"/>
        </c:manualLayout>
      </c:layout>
      <c:overlay val="0"/>
      <c:txPr>
        <a:bodyPr/>
        <a:lstStyle/>
        <a:p>
          <a:pPr>
            <a:defRPr sz="18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467565433110705"/>
          <c:y val="9.0050010448060533E-2"/>
          <c:w val="0.56544138448174874"/>
          <c:h val="0.8745729618218052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3"/>
          <c:dPt>
            <c:idx val="0"/>
            <c:bubble3D val="0"/>
            <c:explosion val="4"/>
          </c:dPt>
          <c:dPt>
            <c:idx val="1"/>
            <c:bubble3D val="0"/>
            <c:explosion val="6"/>
          </c:dPt>
          <c:dPt>
            <c:idx val="2"/>
            <c:bubble3D val="0"/>
            <c:explosion val="7"/>
          </c:dPt>
          <c:dPt>
            <c:idx val="3"/>
            <c:bubble3D val="0"/>
            <c:explosion val="7"/>
          </c:dPt>
          <c:dPt>
            <c:idx val="4"/>
            <c:bubble3D val="0"/>
            <c:explosion val="7"/>
          </c:dPt>
          <c:dPt>
            <c:idx val="5"/>
            <c:bubble3D val="0"/>
            <c:explosion val="7"/>
          </c:dPt>
          <c:dPt>
            <c:idx val="6"/>
            <c:bubble3D val="0"/>
            <c:explosion val="7"/>
          </c:dPt>
          <c:dPt>
            <c:idx val="7"/>
            <c:bubble3D val="0"/>
            <c:explosion val="7"/>
          </c:dPt>
          <c:dPt>
            <c:idx val="8"/>
            <c:bubble3D val="0"/>
            <c:explosion val="6"/>
          </c:dPt>
          <c:dPt>
            <c:idx val="9"/>
            <c:bubble3D val="0"/>
            <c:explosion val="6"/>
          </c:dPt>
          <c:dLbls>
            <c:dLbl>
              <c:idx val="0"/>
              <c:layout>
                <c:manualLayout>
                  <c:x val="6.680259084834099E-2"/>
                  <c:y val="4.3054423877113979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2.4658973036099964E-2"/>
                  <c:y val="-8.4174729437305321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национальная </a:t>
                    </a:r>
                    <a:r>
                      <a:rPr lang="ru-RU" sz="1600" dirty="0"/>
                      <a:t>экономика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15,5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8.6364633750482828E-3"/>
                  <c:y val="-5.3432363182998127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ЖКХ </a:t>
                    </a:r>
                  </a:p>
                  <a:p>
                    <a:r>
                      <a:rPr lang="ru-RU" sz="1600" dirty="0" smtClean="0"/>
                      <a:t>40,8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-5.9901693925551419E-2"/>
                  <c:y val="9.8671588708241068E-2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/>
                      <a:t>культура </a:t>
                    </a:r>
                    <a:endParaRPr lang="ru-RU" sz="1600" dirty="0" smtClean="0"/>
                  </a:p>
                  <a:p>
                    <a:r>
                      <a:rPr lang="ru-RU" sz="1600" dirty="0" smtClean="0"/>
                      <a:t>27,4</a:t>
                    </a:r>
                    <a:r>
                      <a:rPr lang="ru-RU" sz="1600" dirty="0"/>
                      <a:t>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9.5406852228978253E-2"/>
                  <c:y val="-3.7760272406882536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</c:v>
                </c:pt>
                <c:pt idx="1">
                  <c:v>национальная экономика</c:v>
                </c:pt>
                <c:pt idx="2">
                  <c:v>ЖКХ</c:v>
                </c:pt>
                <c:pt idx="3">
                  <c:v>культура</c:v>
                </c:pt>
                <c:pt idx="4">
                  <c:v>прочие расходы</c:v>
                </c:pt>
              </c:strCache>
            </c:strRef>
          </c:cat>
          <c:val>
            <c:numRef>
              <c:f>Лист1!$B$2:$B$6</c:f>
              <c:numCache>
                <c:formatCode>0.0%</c:formatCode>
                <c:ptCount val="5"/>
                <c:pt idx="0">
                  <c:v>0.24399999999999999</c:v>
                </c:pt>
                <c:pt idx="1">
                  <c:v>0.245</c:v>
                </c:pt>
                <c:pt idx="2">
                  <c:v>0.27600000000000002</c:v>
                </c:pt>
                <c:pt idx="3">
                  <c:v>0.20599999999999999</c:v>
                </c:pt>
                <c:pt idx="4">
                  <c:v>2.9000000000000001E-2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0.29896</cdr:x>
      <cdr:y>0.57742</cdr:y>
    </cdr:from>
    <cdr:to>
      <cdr:x>0.69249</cdr:x>
      <cdr:y>0.7847</cdr:y>
    </cdr:to>
    <cdr:cxnSp macro="">
      <cdr:nvCxnSpPr>
        <cdr:cNvPr id="3" name="Прямая со стрелкой 2"/>
        <cdr:cNvCxnSpPr/>
      </cdr:nvCxnSpPr>
      <cdr:spPr>
        <a:xfrm xmlns:a="http://schemas.openxmlformats.org/drawingml/2006/main">
          <a:off x="2516295" y="2808312"/>
          <a:ext cx="3312368" cy="1008112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chemeClr val="accent3">
              <a:lumMod val="75000"/>
            </a:schemeClr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0.37595</cdr:x>
      <cdr:y>0.32573</cdr:y>
    </cdr:from>
    <cdr:to>
      <cdr:x>0.82937</cdr:x>
      <cdr:y>0.57742</cdr:y>
    </cdr:to>
    <cdr:cxnSp macro="">
      <cdr:nvCxnSpPr>
        <cdr:cNvPr id="4" name="Прямая со стрелкой 3"/>
        <cdr:cNvCxnSpPr/>
      </cdr:nvCxnSpPr>
      <cdr:spPr>
        <a:xfrm xmlns:a="http://schemas.openxmlformats.org/drawingml/2006/main">
          <a:off x="3164367" y="1584176"/>
          <a:ext cx="3816424" cy="122413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B0F0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</cdr:x>
      <cdr:y>0.62184</cdr:y>
    </cdr:from>
    <cdr:to>
      <cdr:x>0.6006</cdr:x>
      <cdr:y>0.70411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208483" y="3024336"/>
          <a:ext cx="846707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2000" b="1" dirty="0" smtClean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-6,3%</a:t>
          </a:r>
          <a:endParaRPr lang="ru-RU" sz="2000" b="1" dirty="0">
            <a:solidFill>
              <a:schemeClr val="accent3">
                <a:lumMod val="50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0.29924</cdr:x>
      <cdr:y>0.41667</cdr:y>
    </cdr:from>
    <cdr:to>
      <cdr:x>0.47379</cdr:x>
      <cdr:y>0.625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92288" y="720086"/>
          <a:ext cx="1512174" cy="36003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- 6,3 </a:t>
          </a:r>
          <a:r>
            <a: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Trebuchet MS" panose="020B0603020202020204" pitchFamily="34" charset="0"/>
            </a:rPr>
            <a:t>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53" y="8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97A9B-783E-41BC-8B6C-5C8EC65C8DBB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15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5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59846-528B-4E20-9CB1-DEFD26683D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631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F784AF-202E-4E90-8E6B-E376377F833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872E8-4799-4906-B883-9830661BF9C2}" type="datetime1">
              <a:rPr lang="ru-RU"/>
              <a:pPr>
                <a:defRPr/>
              </a:pPr>
              <a:t>28.04.2023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20343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28.04.2023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  <p:sldLayoutId id="2147483840" r:id="rId12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feu@permsky.permkrai.ru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689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бюджета</a:t>
            </a:r>
          </a:p>
          <a:p>
            <a:pPr algn="ctr"/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Савинского сельского поселения</a:t>
            </a:r>
            <a:b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4000" b="1" dirty="0" smtClean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altLang="ru-RU" sz="4000" b="1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  <p:pic>
        <p:nvPicPr>
          <p:cNvPr id="4" name="Рисунок 3" descr="C:\Documents and Settings\b_alex\Рабочий стол\gerb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27" y="10771"/>
            <a:ext cx="720080" cy="10527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8664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683568" y="908720"/>
            <a:ext cx="7581900" cy="3124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altLang="ru-RU" sz="2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Контактная информация</a:t>
            </a: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altLang="ru-RU" sz="1800" b="1" dirty="0">
                <a:solidFill>
                  <a:srgbClr val="424456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Финансово-экономическое управление администрации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Пермского муниципального округа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Почтовый адрес: 614065, г. Пермь,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ул. Верхне-</a:t>
            </a:r>
            <a:r>
              <a:rPr lang="ru-RU" altLang="ru-RU" sz="1800" b="1" dirty="0" err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Муллинская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71,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часы работы: с 8-00 до 12-00 с 13-00 до 17-00,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телефон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67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90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296 26 51, </a:t>
            </a:r>
            <a:b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адрес электронной почты: </a:t>
            </a:r>
            <a:r>
              <a:rPr lang="en-US" altLang="ru-RU" sz="1800" b="1" dirty="0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  <a:hlinkClick r:id="rId3"/>
              </a:rPr>
              <a:t>feu@permsky.permkrai.ru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altLang="ru-RU" sz="1800" b="1">
                <a:solidFill>
                  <a:srgbClr val="5C92B5">
                    <a:lumMod val="75000"/>
                  </a:srgbClr>
                </a:solidFill>
                <a:latin typeface="Times New Roman" pitchFamily="18" charset="0"/>
                <a:cs typeface="Times New Roman" pitchFamily="18" charset="0"/>
              </a:rPr>
              <a:t>официальный сайт http://feu.permraion.ru</a:t>
            </a:r>
            <a:endParaRPr lang="ru-RU" altLang="ru-RU" sz="1800" b="1" dirty="0">
              <a:solidFill>
                <a:srgbClr val="5C92B5">
                  <a:lumMod val="75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  <p:pic>
        <p:nvPicPr>
          <p:cNvPr id="4" name="Picture 2" descr="https://supportit.ru/img/contacts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365104"/>
            <a:ext cx="3600400" cy="1662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01871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idx="4294967295"/>
          </p:nvPr>
        </p:nvSpPr>
        <p:spPr>
          <a:xfrm>
            <a:off x="755650" y="2492375"/>
            <a:ext cx="7581900" cy="3124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altLang="ru-RU" sz="4400" b="1" smtClean="0">
                <a:latin typeface="Times New Roman" pitchFamily="18" charset="0"/>
              </a:rPr>
              <a:t>Спасибо за внимание!</a:t>
            </a:r>
          </a:p>
        </p:txBody>
      </p:sp>
      <p:sp>
        <p:nvSpPr>
          <p:cNvPr id="57348" name="Нижний колонтитул 4"/>
          <p:cNvSpPr txBox="1">
            <a:spLocks noGrp="1"/>
          </p:cNvSpPr>
          <p:nvPr/>
        </p:nvSpPr>
        <p:spPr bwMode="auto">
          <a:xfrm>
            <a:off x="3071813" y="6357938"/>
            <a:ext cx="33528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ru-RU" altLang="ru-RU" sz="1200" b="0">
              <a:solidFill>
                <a:srgbClr val="045C75"/>
              </a:solidFill>
              <a:latin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24482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93978314"/>
              </p:ext>
            </p:extLst>
          </p:nvPr>
        </p:nvGraphicFramePr>
        <p:xfrm>
          <a:off x="438886" y="2133600"/>
          <a:ext cx="8381587" cy="2995005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27203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0732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081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64097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270933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 </a:t>
                      </a: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9759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сумма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</a:p>
                  </a:txBody>
                  <a:tcPr anchor="ctr">
                    <a:solidFill>
                      <a:srgbClr val="EDF7FD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69 230,91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53 895,32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15 335,59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77,9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80 854,68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67 937,98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12 916,70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84,0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763501">
                <a:tc>
                  <a:txBody>
                    <a:bodyPr/>
                    <a:lstStyle/>
                    <a:p>
                      <a:r>
                        <a:rPr lang="ru-RU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Дефицит</a:t>
                      </a:r>
                      <a:r>
                        <a:rPr lang="ru-RU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(-), профицит (+)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-11 623,77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 smtClean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-14 042,66</a:t>
                      </a:r>
                      <a:endParaRPr lang="ru-RU" b="1" dirty="0">
                        <a:latin typeface="Times New Roman" panose="02020603050405020304" pitchFamily="18" charset="0"/>
                        <a:ea typeface="Batang" panose="02030600000101010101" pitchFamily="18" charset="-127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latin typeface="Times New Roman" panose="02020603050405020304" pitchFamily="18" charset="0"/>
                          <a:ea typeface="Batang" panose="02030600000101010101" pitchFamily="18" charset="-127"/>
                          <a:cs typeface="Times New Roman" panose="02020603050405020304" pitchFamily="18" charset="0"/>
                        </a:rPr>
                        <a:t>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Исполнение бюджета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/>
            </a:r>
            <a:b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</a:br>
            <a:r>
              <a:rPr lang="ru-RU" sz="2800" b="1" kern="0" dirty="0" smtClean="0">
                <a:solidFill>
                  <a:srgbClr val="000000"/>
                </a:solidFill>
                <a:latin typeface="Times New Roman" pitchFamily="18" charset="0"/>
                <a:cs typeface="Times New Roman" panose="02020603050405020304" pitchFamily="18" charset="0"/>
              </a:rPr>
              <a:t>Савинского</a:t>
            </a:r>
            <a:r>
              <a:rPr kumimoji="0" lang="ru-RU" sz="28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сельского поселения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за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2022 год, </a:t>
            </a:r>
            <a:endParaRPr kumimoji="0" lang="ru-RU" sz="28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cs typeface="Times New Roman" panose="02020603050405020304" pitchFamily="18" charset="0"/>
              </a:rPr>
              <a:t>тыс. рублей</a:t>
            </a: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110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36177250"/>
              </p:ext>
            </p:extLst>
          </p:nvPr>
        </p:nvGraphicFramePr>
        <p:xfrm>
          <a:off x="327513" y="1556792"/>
          <a:ext cx="8416966" cy="4863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107504" y="306099"/>
            <a:ext cx="8856984" cy="135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Исполнение бюджета </a:t>
            </a:r>
            <a:b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</a:br>
            <a:r>
              <a:rPr lang="ru-RU" sz="3200" b="1" kern="0" dirty="0" smtClean="0">
                <a:solidFill>
                  <a:srgbClr val="000000"/>
                </a:solidFill>
                <a:latin typeface="Times New Roman" pitchFamily="18" charset="0"/>
              </a:rPr>
              <a:t>Савинского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сельского</a:t>
            </a:r>
            <a:r>
              <a:rPr kumimoji="0" lang="ru-RU" sz="32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поселения</a:t>
            </a: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за 2022 год,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1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                                                                                                                 тыс. рублей</a:t>
            </a:r>
            <a:endParaRPr kumimoji="0" lang="ru-RU" sz="21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283968" y="3105315"/>
            <a:ext cx="8467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-3,3%</a:t>
            </a:r>
            <a:endParaRPr lang="ru-RU" sz="20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662030711"/>
              </p:ext>
            </p:extLst>
          </p:nvPr>
        </p:nvGraphicFramePr>
        <p:xfrm>
          <a:off x="27192" y="1700808"/>
          <a:ext cx="9144000" cy="4896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4397748"/>
              </p:ext>
            </p:extLst>
          </p:nvPr>
        </p:nvGraphicFramePr>
        <p:xfrm>
          <a:off x="107504" y="692696"/>
          <a:ext cx="8663041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 rot="10800000" flipV="1">
            <a:off x="2481579" y="5013176"/>
            <a:ext cx="758133" cy="28803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prstClr val="black"/>
                </a:solidFill>
              </a:rPr>
              <a:t>4,7 %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2411760" y="3609020"/>
            <a:ext cx="827963" cy="90010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 84,6 %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8" name="TextBox 1"/>
          <p:cNvSpPr txBox="1"/>
          <p:nvPr/>
        </p:nvSpPr>
        <p:spPr>
          <a:xfrm>
            <a:off x="5344769" y="5616244"/>
            <a:ext cx="683947" cy="189020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-3,0</a:t>
            </a:r>
            <a:r>
              <a:rPr lang="ru-RU" sz="1600" dirty="0" smtClean="0">
                <a:solidFill>
                  <a:prstClr val="black"/>
                </a:solidFill>
              </a:rPr>
              <a:t>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9" name="TextBox 1"/>
          <p:cNvSpPr txBox="1"/>
          <p:nvPr/>
        </p:nvSpPr>
        <p:spPr>
          <a:xfrm>
            <a:off x="5400875" y="5490230"/>
            <a:ext cx="683947" cy="22052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4,2 %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0" name="TextBox 1"/>
          <p:cNvSpPr txBox="1"/>
          <p:nvPr/>
        </p:nvSpPr>
        <p:spPr>
          <a:xfrm>
            <a:off x="5397460" y="5301208"/>
            <a:ext cx="683947" cy="29928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5,1 %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11" name="TextBox 1"/>
          <p:cNvSpPr txBox="1"/>
          <p:nvPr/>
        </p:nvSpPr>
        <p:spPr>
          <a:xfrm>
            <a:off x="5397460" y="3771038"/>
            <a:ext cx="683947" cy="10981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600" dirty="0" smtClean="0">
                <a:solidFill>
                  <a:prstClr val="black"/>
                </a:solidFill>
              </a:rPr>
              <a:t>93,8 %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2" name="TextBox 1"/>
          <p:cNvSpPr txBox="1"/>
          <p:nvPr/>
        </p:nvSpPr>
        <p:spPr>
          <a:xfrm>
            <a:off x="5397460" y="5959961"/>
            <a:ext cx="578567" cy="349359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3" name="TextBox 1"/>
          <p:cNvSpPr txBox="1"/>
          <p:nvPr/>
        </p:nvSpPr>
        <p:spPr>
          <a:xfrm>
            <a:off x="2481590" y="5490231"/>
            <a:ext cx="683947" cy="252027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200" dirty="0" smtClean="0">
                <a:solidFill>
                  <a:prstClr val="black"/>
                </a:solidFill>
              </a:rPr>
              <a:t>1,0</a:t>
            </a:r>
            <a:r>
              <a:rPr lang="ru-RU" sz="1600" dirty="0" smtClean="0">
                <a:solidFill>
                  <a:prstClr val="black"/>
                </a:solidFill>
              </a:rPr>
              <a:t> %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450687" y="332656"/>
            <a:ext cx="8242623" cy="26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Times New Roman" pitchFamily="18" charset="0"/>
              </a:rPr>
              <a:t>Структура доходов бюджета Савинского сельского поселения за 2021-2022 гг., тыс. руб.</a:t>
            </a:r>
            <a:endParaRPr lang="ru-RU" sz="2000" kern="0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TextBox 1"/>
          <p:cNvSpPr txBox="1"/>
          <p:nvPr/>
        </p:nvSpPr>
        <p:spPr>
          <a:xfrm rot="10800000" flipV="1">
            <a:off x="2481585" y="5301209"/>
            <a:ext cx="758133" cy="189022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solidFill>
                  <a:prstClr val="black"/>
                </a:solidFill>
              </a:rPr>
              <a:t>9,7 %</a:t>
            </a:r>
            <a:endParaRPr lang="ru-RU" sz="1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64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 bwMode="auto">
          <a:xfrm>
            <a:off x="323528" y="116632"/>
            <a:ext cx="8679040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0000" lnSpcReduction="10000"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 </a:t>
            </a: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Структура расходов бюджета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+mj-cs"/>
              </a:rPr>
              <a:t>Савинского сельского поселения за 2022 год</a:t>
            </a:r>
            <a:endParaRPr kumimoji="0" lang="ru-RU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j-ea"/>
              <a:cs typeface="+mj-cs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45785078"/>
              </p:ext>
            </p:extLst>
          </p:nvPr>
        </p:nvGraphicFramePr>
        <p:xfrm>
          <a:off x="179512" y="967586"/>
          <a:ext cx="8823056" cy="5704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191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548680"/>
            <a:ext cx="864096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Савинского сельского поселения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 расходам за 2022 год, тыс. руб.                                                                                                 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altLang="ru-RU" sz="2400" dirty="0" smtClean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1085527079"/>
              </p:ext>
            </p:extLst>
          </p:nvPr>
        </p:nvGraphicFramePr>
        <p:xfrm>
          <a:off x="395536" y="1556795"/>
          <a:ext cx="8568953" cy="463321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620684"/>
                <a:gridCol w="1568964"/>
                <a:gridCol w="1568964"/>
                <a:gridCol w="1013791"/>
                <a:gridCol w="796550"/>
              </a:tblGrid>
              <a:tr h="4793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42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6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руб</a:t>
                      </a:r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18 086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16 587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1 499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252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108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316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43,1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17 637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16 633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1 004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ЖКХ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28 393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18 735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9 658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14 287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13 987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9347">
                <a:tc>
                  <a:txBody>
                    <a:bodyPr/>
                    <a:lstStyle/>
                    <a:p>
                      <a:pPr marL="72000" algn="l" fontAlgn="ctr"/>
                      <a:r>
                        <a:rPr lang="ru-RU" sz="1800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1 447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1 428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</a:t>
                      </a:r>
                      <a:endParaRPr lang="ru-RU" sz="1800" b="0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28"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b="1" u="none" strike="noStrike" baseline="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800" b="1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80 855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67 938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12 917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8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</a:t>
                      </a:r>
                      <a:endParaRPr lang="ru-RU" sz="1800" b="1" i="0" u="none" strike="noStrike" baseline="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7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332656"/>
            <a:ext cx="8229600" cy="649288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бюджетн</a:t>
            </a:r>
            <a:r>
              <a:rPr lang="ru-RU" altLang="ru-RU" sz="20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ых ассигнований по группам видов расходов классификации </a:t>
            </a:r>
            <a:r>
              <a:rPr lang="ru-RU" altLang="ru-RU" sz="2000" b="1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бюджета за 2022 г., тыс. руб</a:t>
            </a:r>
            <a:r>
              <a:rPr lang="ru-RU" altLang="ru-RU" sz="1800" b="1" dirty="0" smtClean="0">
                <a:solidFill>
                  <a:schemeClr val="tx1"/>
                </a:solidFill>
                <a:effectLst/>
              </a:rPr>
              <a:t>.</a:t>
            </a:r>
            <a:r>
              <a:rPr lang="ru-RU" altLang="ru-RU" sz="1800" dirty="0" smtClean="0">
                <a:solidFill>
                  <a:schemeClr val="tx1"/>
                </a:solidFill>
                <a:effectLst/>
              </a:rPr>
              <a:t/>
            </a:r>
            <a:br>
              <a:rPr lang="ru-RU" altLang="ru-RU" sz="1800" dirty="0" smtClean="0">
                <a:solidFill>
                  <a:schemeClr val="tx1"/>
                </a:solidFill>
                <a:effectLst/>
              </a:rPr>
            </a:br>
            <a:endParaRPr lang="ru-RU" altLang="ru-RU" sz="1800" dirty="0" smtClean="0"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520582195"/>
              </p:ext>
            </p:extLst>
          </p:nvPr>
        </p:nvGraphicFramePr>
        <p:xfrm>
          <a:off x="107504" y="1052736"/>
          <a:ext cx="8928991" cy="5560035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37080"/>
                <a:gridCol w="4287456"/>
                <a:gridCol w="936104"/>
                <a:gridCol w="881344"/>
                <a:gridCol w="811798"/>
                <a:gridCol w="737998"/>
                <a:gridCol w="737211"/>
              </a:tblGrid>
              <a:tr h="6328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 вида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расх-в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КВР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План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вес,%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Отклонения (+/-)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</a:tr>
              <a:tr h="143451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выплаты персоналу в целях обеспечения выполнения функций государственными (муниципальными) органами, казенными учреждениями, органами управления государственными внебюджетными фондами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23 221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22 670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33,4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551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461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Закупка товаров, работ и услуг для обеспечения государственных (муниципальных) нужд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34 565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27 078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39,8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7 487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78,3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31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и иные выплаты населению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531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517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218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Капитальные вложения в объекты государственной (муниципальной) собственности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2 751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2 751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982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4 666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3 165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1 501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67,8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77162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Предоставление субсидий бюджетным, автономным учреждениям и иным некоммерческим организациям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14 287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13 987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20,6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300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77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бюджетные ассигнования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18000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834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521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313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62,5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27650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80 855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67938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100,0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12 917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84,0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83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>
          <a:xfrm>
            <a:off x="500063" y="428625"/>
            <a:ext cx="8143875" cy="4286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муниципальных программ в 2022 году</a:t>
            </a:r>
            <a:br>
              <a:rPr lang="ru-RU" alt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1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          тыс. руб.</a:t>
            </a:r>
          </a:p>
        </p:txBody>
      </p:sp>
      <p:graphicFrame>
        <p:nvGraphicFramePr>
          <p:cNvPr id="469544" name="Group 55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2742766"/>
              </p:ext>
            </p:extLst>
          </p:nvPr>
        </p:nvGraphicFramePr>
        <p:xfrm>
          <a:off x="107504" y="1196751"/>
          <a:ext cx="8784208" cy="5489111"/>
        </p:xfrm>
        <a:graphic>
          <a:graphicData uri="http://schemas.openxmlformats.org/drawingml/2006/table">
            <a:tbl>
              <a:tblPr bandRow="1">
                <a:tableStyleId>{BC89EF96-8CEA-46FF-86C4-4CE0E7609802}</a:tableStyleId>
              </a:tblPr>
              <a:tblGrid>
                <a:gridCol w="5040560"/>
                <a:gridCol w="1368152"/>
                <a:gridCol w="1296144"/>
                <a:gridCol w="1079352"/>
              </a:tblGrid>
              <a:tr h="789831"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программы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освоения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35" marR="91435" marT="45713" marB="45713" anchor="ctr" horzOverflow="overflow"/>
                </a:tc>
              </a:tr>
              <a:tr h="51809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сферы культуры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14 286,8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13 986,8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97,9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67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качественным жильем и услугами жилищно-коммунального хозяйства населения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19 428,8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12 858,5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66,2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67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Развитие дорожного хозяйства и благоустройство сельского поселения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22 909,7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20 961,7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91,5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43430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Улучшение жилищных условий граждан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916,0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911,1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99,5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56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Совершенствование муниципального управления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17 830,2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16 322,1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91,5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267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Обеспечение безопасности населения и территории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732,7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315,8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43,1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56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Формирование современной городской среды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1 546,3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980,0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63,4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156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800" b="0" i="0" u="none" strike="noStrike" dirty="0" smtClean="0">
                          <a:effectLst/>
                          <a:latin typeface="Times New Roman"/>
                        </a:rPr>
                        <a:t>Расселение аварийного жилищного фонда</a:t>
                      </a:r>
                      <a:endParaRPr lang="ru-RU" sz="18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3600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1 400,0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effectLst/>
                          <a:latin typeface="Times New Roman"/>
                        </a:rPr>
                        <a:t>0,0</a:t>
                      </a:r>
                      <a:endParaRPr lang="ru-RU" sz="1600" b="0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  <a:tr h="53110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2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9526" marT="951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79 050,5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66 336,0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/>
                        </a:rPr>
                        <a:t>83,9</a:t>
                      </a:r>
                      <a:endParaRPr lang="ru-RU" sz="16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7620" marR="7620" marT="762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724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218811"/>
            <a:ext cx="8258175" cy="542925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Расходование средств резервного фонда </a:t>
            </a:r>
            <a:b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2022 году, тыс. руб.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9376419" y="254032"/>
            <a:ext cx="8301037" cy="4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endParaRPr lang="ru-RU" sz="2400" b="0" kern="0" dirty="0">
              <a:effectLst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2549243"/>
              </p:ext>
            </p:extLst>
          </p:nvPr>
        </p:nvGraphicFramePr>
        <p:xfrm>
          <a:off x="323528" y="1556793"/>
          <a:ext cx="8568951" cy="47179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15125"/>
                <a:gridCol w="1181924"/>
                <a:gridCol w="1396082"/>
                <a:gridCol w="1116710"/>
                <a:gridCol w="959110"/>
              </a:tblGrid>
              <a:tr h="187220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Наименование, дата и номер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Выделено на основании правового акта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Объем выполненных работ, услуг, поставки товаров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Кассовые расходы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  ( +,-)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36146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  <a:tr h="21228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Решение Совета депутатов муниципального образования "Савинское сельское поселение" от 20.12.2021 № 197 "О бюджете муниципального образования "Савинское сельское поселение" на 2022 год и на плановый период 2023 и 2024 годов"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</a:tr>
              <a:tr h="361466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ОСТАТОК СРЕДСТВ 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150,00</a:t>
                      </a:r>
                      <a:endParaRPr lang="ru-RU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367" marR="6367" marT="6367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4836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10458</TotalTime>
  <Words>539</Words>
  <Application>Microsoft Office PowerPoint</Application>
  <PresentationFormat>Экран (4:3)</PresentationFormat>
  <Paragraphs>231</Paragraphs>
  <Slides>11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Исполнение бюджета Савинского сельского поселения  по расходам за 2022 год, тыс. руб.                                                                                                  </vt:lpstr>
      <vt:lpstr>Исполнение бюджетных ассигнований по группам видов расходов классификации расходов бюджета за 2022 г., тыс. руб. </vt:lpstr>
      <vt:lpstr>Реализация муниципальных программ в 2022 году                                                                                                                            тыс. руб.</vt:lpstr>
      <vt:lpstr>Расходование средств резервного фонда  в 2022 году, тыс. руб.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feu21-01</dc:creator>
  <cp:lastModifiedBy>feu17-02</cp:lastModifiedBy>
  <cp:revision>605</cp:revision>
  <cp:lastPrinted>2023-03-20T04:51:27Z</cp:lastPrinted>
  <dcterms:created xsi:type="dcterms:W3CDTF">2018-04-12T10:07:47Z</dcterms:created>
  <dcterms:modified xsi:type="dcterms:W3CDTF">2023-04-28T04:53:21Z</dcterms:modified>
</cp:coreProperties>
</file>